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59" r:id="rId5"/>
    <p:sldId id="261" r:id="rId6"/>
    <p:sldId id="260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7.xml" Id="rId8" /><Relationship Type="http://schemas.openxmlformats.org/officeDocument/2006/relationships/tableStyles" Target="tableStyles.xml" Id="rId13" /><Relationship Type="http://schemas.openxmlformats.org/officeDocument/2006/relationships/slide" Target="slides/slide2.xml" Id="rId3" /><Relationship Type="http://schemas.openxmlformats.org/officeDocument/2006/relationships/slide" Target="slides/slide6.xml" Id="rId7" /><Relationship Type="http://schemas.openxmlformats.org/officeDocument/2006/relationships/theme" Target="theme/theme1.xml" Id="rId12" /><Relationship Type="http://schemas.openxmlformats.org/officeDocument/2006/relationships/slide" Target="slides/slide1.xml" Id="rId2" /><Relationship Type="http://schemas.openxmlformats.org/officeDocument/2006/relationships/slideMaster" Target="slideMasters/slideMaster1.xml" Id="rId1" /><Relationship Type="http://schemas.openxmlformats.org/officeDocument/2006/relationships/slide" Target="slides/slide5.xml" Id="rId6" /><Relationship Type="http://schemas.openxmlformats.org/officeDocument/2006/relationships/viewProps" Target="viewProps.xml" Id="rId11" /><Relationship Type="http://schemas.openxmlformats.org/officeDocument/2006/relationships/slide" Target="slides/slide4.xml" Id="rId5" /><Relationship Type="http://schemas.openxmlformats.org/officeDocument/2006/relationships/presProps" Target="presProps.xml" Id="rId10" /><Relationship Type="http://schemas.openxmlformats.org/officeDocument/2006/relationships/slide" Target="slides/slide3.xml" Id="rId4" /><Relationship Type="http://schemas.openxmlformats.org/officeDocument/2006/relationships/slide" Target="slides/slide8.xml" Id="rId9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740B-DF67-4025-A17F-2D877BBEA8DE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7FC3-49B3-41BF-A46D-24A081815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68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740B-DF67-4025-A17F-2D877BBEA8DE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7FC3-49B3-41BF-A46D-24A081815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523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740B-DF67-4025-A17F-2D877BBEA8DE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7FC3-49B3-41BF-A46D-24A081815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982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740B-DF67-4025-A17F-2D877BBEA8DE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7FC3-49B3-41BF-A46D-24A081815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779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740B-DF67-4025-A17F-2D877BBEA8DE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7FC3-49B3-41BF-A46D-24A081815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619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740B-DF67-4025-A17F-2D877BBEA8DE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7FC3-49B3-41BF-A46D-24A081815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958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740B-DF67-4025-A17F-2D877BBEA8DE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7FC3-49B3-41BF-A46D-24A081815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83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740B-DF67-4025-A17F-2D877BBEA8DE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7FC3-49B3-41BF-A46D-24A081815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531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740B-DF67-4025-A17F-2D877BBEA8DE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7FC3-49B3-41BF-A46D-24A081815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20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740B-DF67-4025-A17F-2D877BBEA8DE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7FC3-49B3-41BF-A46D-24A081815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55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740B-DF67-4025-A17F-2D877BBEA8DE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7FC3-49B3-41BF-A46D-24A081815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250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D740B-DF67-4025-A17F-2D877BBEA8DE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87FC3-49B3-41BF-A46D-24A081815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849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55320" y="365125"/>
            <a:ext cx="5120114" cy="1692794"/>
          </a:xfrm>
        </p:spPr>
        <p:txBody>
          <a:bodyPr>
            <a:normAutofit/>
          </a:bodyPr>
          <a:lstStyle/>
          <a:p>
            <a:r>
              <a:rPr lang="en-US" b="1" dirty="0"/>
              <a:t>How to Understand the Holy Spirit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5320" y="2316480"/>
            <a:ext cx="4572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55321" y="2575034"/>
            <a:ext cx="5120113" cy="3462228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By the end of this course you will learn:</a:t>
            </a:r>
          </a:p>
          <a:p>
            <a:pPr lvl="1"/>
            <a:r>
              <a:rPr lang="en-US" dirty="0"/>
              <a:t>Who the Holy Spirit Is</a:t>
            </a:r>
          </a:p>
          <a:p>
            <a:pPr lvl="1"/>
            <a:r>
              <a:rPr lang="en-US" dirty="0"/>
              <a:t>The Purpose(s) of the Holy Spirit</a:t>
            </a:r>
          </a:p>
          <a:p>
            <a:pPr lvl="1"/>
            <a:r>
              <a:rPr lang="en-US" dirty="0"/>
              <a:t>Why We Need the Holy Spirit</a:t>
            </a:r>
          </a:p>
          <a:p>
            <a:pPr lvl="1"/>
            <a:r>
              <a:rPr lang="en-US" dirty="0"/>
              <a:t>How We Come To Know the Holy Spirit</a:t>
            </a:r>
          </a:p>
          <a:p>
            <a:pPr lvl="1"/>
            <a:r>
              <a:rPr lang="en-US" dirty="0"/>
              <a:t>How the Holy Spirit is Manifested</a:t>
            </a:r>
          </a:p>
          <a:p>
            <a:pPr lvl="1"/>
            <a:r>
              <a:rPr lang="en-US" dirty="0"/>
              <a:t>How to Get the Most From Our Relationship</a:t>
            </a:r>
          </a:p>
        </p:txBody>
      </p:sp>
      <p:pic>
        <p:nvPicPr>
          <p:cNvPr id="7" name="Picture 6" descr="Epitome: Gifts of the &lt;strong&gt;Spirit&lt;/strong&gt;, Love and Service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60" r="684"/>
          <a:stretch/>
        </p:blipFill>
        <p:spPr>
          <a:xfrm>
            <a:off x="5878849" y="10"/>
            <a:ext cx="6313150" cy="6857987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492223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55320" y="365125"/>
            <a:ext cx="5120114" cy="1692794"/>
          </a:xfrm>
        </p:spPr>
        <p:txBody>
          <a:bodyPr>
            <a:normAutofit/>
          </a:bodyPr>
          <a:lstStyle/>
          <a:p>
            <a:r>
              <a:rPr lang="en-US" b="1"/>
              <a:t>Who Is the Holy Spirit?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5320" y="2316480"/>
            <a:ext cx="4572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55321" y="2575034"/>
            <a:ext cx="5442084" cy="4084706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000" b="1" dirty="0"/>
              <a:t>The Holy Spirit….</a:t>
            </a:r>
            <a:endParaRPr lang="en-US" sz="2000" b="1" dirty="0">
              <a:cs typeface="Calibri"/>
            </a:endParaRPr>
          </a:p>
          <a:p>
            <a:r>
              <a:rPr lang="en-US" sz="2000" b="1" dirty="0"/>
              <a:t>Is the voice of God who speaks to us and through us:</a:t>
            </a:r>
            <a:endParaRPr lang="en-US" sz="2000" b="1" dirty="0">
              <a:cs typeface="Calibri"/>
            </a:endParaRPr>
          </a:p>
          <a:p>
            <a:pPr lvl="1"/>
            <a:r>
              <a:rPr lang="en-US" sz="2000" dirty="0"/>
              <a:t>John 16:12-14 (Note: Holy Spirit is referred to as “He” not It)</a:t>
            </a:r>
            <a:endParaRPr lang="en-US" sz="2000" dirty="0">
              <a:cs typeface="Calibri"/>
            </a:endParaRPr>
          </a:p>
          <a:p>
            <a:pPr lvl="1"/>
            <a:r>
              <a:rPr lang="en-US" sz="2000" dirty="0"/>
              <a:t>“The Word” is what gives voice to The Holy Spirit– John 1:1-4; John 6:63</a:t>
            </a:r>
            <a:endParaRPr lang="en-US" sz="2000" dirty="0">
              <a:cs typeface="Calibri" panose="020F0502020204030204"/>
            </a:endParaRPr>
          </a:p>
          <a:p>
            <a:pPr lvl="1"/>
            <a:r>
              <a:rPr lang="en-US" sz="2000" dirty="0">
                <a:cs typeface="Calibri" panose="020F0502020204030204"/>
              </a:rPr>
              <a:t>Revelation 2:7; 2:11; 3:8 (we must have an ear to hear the Spirit-- (at the end of each of the 7 churches in revelation)</a:t>
            </a:r>
          </a:p>
          <a:p>
            <a:pPr lvl="1"/>
            <a:r>
              <a:rPr lang="en-US" sz="2000" dirty="0">
                <a:cs typeface="Calibri" panose="020F0502020204030204"/>
              </a:rPr>
              <a:t>John 10:1-5; 14-16</a:t>
            </a:r>
          </a:p>
          <a:p>
            <a:pPr lvl="2"/>
            <a:endParaRPr lang="en-US" sz="1700"/>
          </a:p>
          <a:p>
            <a:pPr lvl="2"/>
            <a:endParaRPr lang="en-US" sz="1700">
              <a:cs typeface="Calibri" panose="020F0502020204030204"/>
            </a:endParaRPr>
          </a:p>
        </p:txBody>
      </p:sp>
      <p:pic>
        <p:nvPicPr>
          <p:cNvPr id="7" name="Picture 6" descr="Is Satan God's Little Brother? | CreateDebate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20" r="20239"/>
          <a:stretch/>
        </p:blipFill>
        <p:spPr>
          <a:xfrm>
            <a:off x="5878849" y="10"/>
            <a:ext cx="6313150" cy="6857987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083704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0"/>
            <a:ext cx="4639056" cy="1676603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Who Is the Holy Spirit?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3738" y="1676613"/>
            <a:ext cx="4380270" cy="378541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/>
              <a:t>The Holy Spirit….</a:t>
            </a:r>
          </a:p>
          <a:p>
            <a:r>
              <a:rPr lang="en-US" sz="3200" b="1" dirty="0"/>
              <a:t>Is our power source…</a:t>
            </a:r>
            <a:endParaRPr lang="en-US" sz="3200" b="1" dirty="0">
              <a:cs typeface="Calibri"/>
            </a:endParaRPr>
          </a:p>
          <a:p>
            <a:pPr lvl="1"/>
            <a:r>
              <a:rPr lang="en-US" sz="3200" dirty="0"/>
              <a:t>John 1:14…11-12</a:t>
            </a:r>
          </a:p>
          <a:p>
            <a:pPr lvl="1"/>
            <a:r>
              <a:rPr lang="en-US" sz="3200" dirty="0"/>
              <a:t>Acts 1:8-9</a:t>
            </a:r>
          </a:p>
          <a:p>
            <a:pPr lvl="1"/>
            <a:r>
              <a:rPr lang="en-US" sz="3200" dirty="0"/>
              <a:t>Acts 2:1-4</a:t>
            </a:r>
          </a:p>
          <a:p>
            <a:pPr marL="0" indent="0">
              <a:buNone/>
            </a:pPr>
            <a:endParaRPr lang="en-US" sz="3600" dirty="0">
              <a:cs typeface="Calibri"/>
            </a:endParaRPr>
          </a:p>
          <a:p>
            <a:endParaRPr lang="en-US" sz="2600" dirty="0">
              <a:cs typeface="Calibri"/>
            </a:endParaRPr>
          </a:p>
          <a:p>
            <a:pPr lvl="2"/>
            <a:endParaRPr lang="en-US" sz="1800" dirty="0">
              <a:cs typeface="Calibri" panose="020F0502020204030204"/>
            </a:endParaRPr>
          </a:p>
        </p:txBody>
      </p:sp>
      <p:pic>
        <p:nvPicPr>
          <p:cNvPr id="2" name="Picture 1" descr="A Centurion’s Faith in Jesus — Love in action | Laymanoint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151" r="2" b="3672"/>
          <a:stretch/>
        </p:blipFill>
        <p:spPr>
          <a:xfrm>
            <a:off x="4639056" y="10"/>
            <a:ext cx="7552944" cy="68579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931574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en-US" b="1"/>
              <a:t>What are the Purposes of the Holy Spirit?</a:t>
            </a:r>
            <a:endParaRPr lang="en-US" b="1">
              <a:cs typeface="Calibri Ligh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0" y="2279018"/>
            <a:ext cx="5314543" cy="337592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 b="1" dirty="0">
                <a:cs typeface="Calibri"/>
              </a:rPr>
              <a:t>Communion</a:t>
            </a:r>
          </a:p>
          <a:p>
            <a:r>
              <a:rPr lang="en-US" sz="3200" b="1" dirty="0">
                <a:cs typeface="Calibri"/>
              </a:rPr>
              <a:t>Regeneration</a:t>
            </a:r>
            <a:endParaRPr lang="en-US" sz="3200">
              <a:cs typeface="Calibri"/>
            </a:endParaRPr>
          </a:p>
          <a:p>
            <a:r>
              <a:rPr lang="en-US" sz="3200" b="1" dirty="0">
                <a:cs typeface="Calibri"/>
              </a:rPr>
              <a:t>Repentance and Faith</a:t>
            </a:r>
          </a:p>
          <a:p>
            <a:r>
              <a:rPr lang="en-US" sz="3200" b="1" dirty="0">
                <a:cs typeface="Calibri"/>
              </a:rPr>
              <a:t>Sanctification</a:t>
            </a:r>
          </a:p>
          <a:p>
            <a:pPr marL="0" indent="0">
              <a:buNone/>
            </a:pPr>
            <a:endParaRPr lang="en-US" sz="1800">
              <a:cs typeface="Calibri"/>
            </a:endParaRPr>
          </a:p>
          <a:p>
            <a:endParaRPr lang="en-US" sz="1800">
              <a:cs typeface="Calibri"/>
            </a:endParaRPr>
          </a:p>
          <a:p>
            <a:pPr lvl="2"/>
            <a:endParaRPr lang="en-US" sz="1800" dirty="0">
              <a:cs typeface="Calibri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Picture 1" descr="A Centurion’s Faith in Jesus — Love in action | Laymanoint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72" r="-3" b="-3"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1816068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10763" y="643467"/>
            <a:ext cx="4190368" cy="1597315"/>
          </a:xfrm>
          <a:noFill/>
          <a:ln w="19050"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</a:rPr>
              <a:t>What are the Purposes of the Holy Spirit?</a:t>
            </a:r>
            <a:endParaRPr lang="en-US" sz="2800">
              <a:solidFill>
                <a:schemeClr val="bg1"/>
              </a:solidFill>
              <a:cs typeface="Calibri Ligh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10764" y="2638044"/>
            <a:ext cx="4351354" cy="341562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 b="1">
                <a:solidFill>
                  <a:schemeClr val="bg1"/>
                </a:solidFill>
                <a:cs typeface="Calibri"/>
              </a:rPr>
              <a:t>Communion</a:t>
            </a:r>
          </a:p>
          <a:p>
            <a:pPr lvl="1"/>
            <a:r>
              <a:rPr lang="en-US" sz="2000" b="1">
                <a:solidFill>
                  <a:schemeClr val="bg1"/>
                </a:solidFill>
                <a:cs typeface="Calibri"/>
              </a:rPr>
              <a:t>Greek—</a:t>
            </a:r>
            <a:r>
              <a:rPr lang="en-US" sz="2000">
                <a:solidFill>
                  <a:schemeClr val="bg1"/>
                </a:solidFill>
                <a:cs typeface="Calibri"/>
              </a:rPr>
              <a:t>means partnership, participation, fellowship; interaction, communication.</a:t>
            </a:r>
          </a:p>
          <a:p>
            <a:r>
              <a:rPr lang="en-US" sz="2000" b="1">
                <a:solidFill>
                  <a:schemeClr val="bg1"/>
                </a:solidFill>
                <a:cs typeface="Calibri"/>
              </a:rPr>
              <a:t>2 Corinthians 13:14</a:t>
            </a:r>
          </a:p>
          <a:p>
            <a:r>
              <a:rPr lang="en-US" sz="2000" b="1">
                <a:solidFill>
                  <a:schemeClr val="bg1"/>
                </a:solidFill>
                <a:cs typeface="Calibri"/>
              </a:rPr>
              <a:t>John 14:16-17, 26</a:t>
            </a:r>
          </a:p>
          <a:p>
            <a:r>
              <a:rPr lang="en-US" sz="2000" b="1">
                <a:solidFill>
                  <a:schemeClr val="bg1"/>
                </a:solidFill>
                <a:cs typeface="Calibri"/>
              </a:rPr>
              <a:t>Romans 8:26-27</a:t>
            </a:r>
          </a:p>
          <a:p>
            <a:r>
              <a:rPr lang="en-US" sz="2000" b="1">
                <a:solidFill>
                  <a:schemeClr val="bg1"/>
                </a:solidFill>
                <a:cs typeface="Calibri"/>
              </a:rPr>
              <a:t>Titus 3:4-8</a:t>
            </a:r>
          </a:p>
          <a:p>
            <a:pPr marL="0" indent="0">
              <a:buNone/>
            </a:pPr>
            <a:endParaRPr lang="en-US" sz="2000">
              <a:solidFill>
                <a:schemeClr val="bg1"/>
              </a:solidFill>
              <a:cs typeface="Calibri"/>
            </a:endParaRPr>
          </a:p>
          <a:p>
            <a:endParaRPr lang="en-US" sz="2000">
              <a:solidFill>
                <a:schemeClr val="bg1"/>
              </a:solidFill>
              <a:cs typeface="Calibri"/>
            </a:endParaRPr>
          </a:p>
          <a:p>
            <a:pPr lvl="2"/>
            <a:endParaRPr lang="en-US">
              <a:solidFill>
                <a:schemeClr val="bg1"/>
              </a:solidFill>
              <a:cs typeface="Calibri"/>
            </a:endParaRPr>
          </a:p>
        </p:txBody>
      </p:sp>
      <p:pic>
        <p:nvPicPr>
          <p:cNvPr id="2" name="Picture 1" descr="A close up of smoke&#10;&#10;Description generated with high confidence"/>
          <p:cNvPicPr>
            <a:picLocks noChangeAspect="1"/>
          </p:cNvPicPr>
          <p:nvPr/>
        </p:nvPicPr>
        <p:blipFill rotWithShape="1">
          <a:blip r:embed="rId2"/>
          <a:srcRect t="19151" r="2" b="3672"/>
          <a:stretch/>
        </p:blipFill>
        <p:spPr>
          <a:xfrm>
            <a:off x="4761144" y="68339"/>
            <a:ext cx="7442063" cy="6742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333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714A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80FD70-C5AD-478C-B389-F0987B066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Regeneration</a:t>
            </a:r>
            <a:endParaRPr lang="en-US" dirty="0"/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8C0A0E48-38FA-46C7-B138-8FFD3872715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42" r="1292" b="-4"/>
          <a:stretch/>
        </p:blipFill>
        <p:spPr>
          <a:xfrm>
            <a:off x="59238" y="-238"/>
            <a:ext cx="7326615" cy="4579616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09EB0C3-84D0-485C-AB84-A594A048A379}"/>
              </a:ext>
            </a:extLst>
          </p:cNvPr>
          <p:cNvSpPr txBox="1"/>
          <p:nvPr/>
        </p:nvSpPr>
        <p:spPr>
          <a:xfrm>
            <a:off x="7578559" y="166459"/>
            <a:ext cx="4294061" cy="6376360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FFFF"/>
                </a:solidFill>
              </a:rPr>
              <a:t>Regeneration means rebirth; or to be born again. Also, synonymous with renovation, restoration.</a:t>
            </a:r>
            <a:endParaRPr lang="en-US" sz="2800" dirty="0">
              <a:solidFill>
                <a:srgbClr val="FFFFFF"/>
              </a:solidFill>
              <a:cs typeface="Calibri"/>
            </a:endParaRPr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FFFF"/>
                </a:solidFill>
              </a:rPr>
              <a:t>Titus 3:4-8</a:t>
            </a:r>
            <a:endParaRPr lang="en-US" sz="2800" dirty="0">
              <a:solidFill>
                <a:srgbClr val="FFFFFF"/>
              </a:solidFill>
              <a:cs typeface="Calibri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FFFFFF"/>
              </a:solidFill>
              <a:cs typeface="Calibri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FFFF"/>
                </a:solidFill>
              </a:rPr>
              <a:t>Note: the necessity of new regeneration grows out of the incapacity of the natural mind of man to see or enter (without help) into the Kingdom of God.</a:t>
            </a:r>
            <a:endParaRPr lang="en-US" sz="2800" dirty="0">
              <a:solidFill>
                <a:srgbClr val="FFFFFF"/>
              </a:solidFill>
              <a:cs typeface="Calibri"/>
            </a:endParaRP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FFFF"/>
                </a:solidFill>
              </a:rPr>
              <a:t>1 Corinthians 2:14</a:t>
            </a:r>
            <a:endParaRPr lang="en-US" sz="2800" dirty="0">
              <a:solidFill>
                <a:srgbClr val="FFFFFF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45769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A82655-6CF6-462E-9B31-0D61C5C1C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  <a:cs typeface="Calibri Light"/>
              </a:rPr>
              <a:t>Repentance and Faith</a:t>
            </a:r>
            <a:endParaRPr lang="en-US">
              <a:solidFill>
                <a:schemeClr val="accent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0DA78A-17D1-40AC-AD69-88DD7806ED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1384" y="813624"/>
            <a:ext cx="7053909" cy="5563456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>
                <a:cs typeface="Calibri"/>
              </a:rPr>
              <a:t>◦We believe the scriptures teach that repentance and faith are sacred duties, and also inseparable graces, </a:t>
            </a:r>
            <a:r>
              <a:rPr lang="en-US" b="1" i="1" dirty="0">
                <a:cs typeface="Calibri"/>
              </a:rPr>
              <a:t>wrought in our souls by the regenerating Holy Spirit of God</a:t>
            </a:r>
            <a:r>
              <a:rPr lang="en-US" dirty="0">
                <a:cs typeface="Calibri"/>
              </a:rPr>
              <a:t>; whereby being deeply convinced of our guilt, danger and unfeigned contrition confession, and supplication for mercy. (Psalm 51; Luke 15:18-21; 18:13; </a:t>
            </a:r>
            <a:r>
              <a:rPr lang="en-US" b="1" u="sng" dirty="0">
                <a:cs typeface="Calibri"/>
              </a:rPr>
              <a:t>John 16:8</a:t>
            </a:r>
            <a:r>
              <a:rPr lang="en-US" dirty="0">
                <a:cs typeface="Calibri"/>
              </a:rPr>
              <a:t>; </a:t>
            </a:r>
            <a:r>
              <a:rPr lang="en-US" b="1" u="sng" dirty="0">
                <a:cs typeface="Calibri"/>
              </a:rPr>
              <a:t>Acts 2:37-38</a:t>
            </a:r>
            <a:r>
              <a:rPr lang="en-US" dirty="0">
                <a:cs typeface="Calibri"/>
              </a:rPr>
              <a:t>; </a:t>
            </a:r>
            <a:r>
              <a:rPr lang="en-US" b="1" u="sng" dirty="0">
                <a:cs typeface="Calibri"/>
              </a:rPr>
              <a:t>11:18</a:t>
            </a:r>
            <a:r>
              <a:rPr lang="en-US" dirty="0">
                <a:cs typeface="Calibri"/>
              </a:rPr>
              <a:t>; 16:30-31; Romans 10:12-13; Second Corinthians 7:11; Ephesians 2:8-9; James 4:7-10; First John 5:1). Additional scriptural support includes (Psalm 2:6; Acts 3:22-23; Romans 10:9-10; Second Timothy 1:12; Hebrews 1:8; 4:14; 7:25).</a:t>
            </a:r>
          </a:p>
          <a:p>
            <a:endParaRPr lang="en-US" sz="24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2298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20171A-85B0-4442-BD63-595872917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  <a:cs typeface="Calibri Light"/>
              </a:rPr>
              <a:t>Sanctification</a:t>
            </a:r>
            <a:endParaRPr lang="en-US">
              <a:solidFill>
                <a:schemeClr val="accent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1BF97-128A-4252-AE40-932D77F60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8454" y="319934"/>
            <a:ext cx="6957317" cy="6121541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400" dirty="0">
                <a:cs typeface="Calibri"/>
              </a:rPr>
              <a:t>◦We believe the scriptures teach that sanctification is the process by which, according to the will of God, we are made partakers of His holiness; that it is a progressive work; that it is begun in regeneration; and </a:t>
            </a:r>
            <a:r>
              <a:rPr lang="en-US" sz="2400" b="1" i="1" dirty="0">
                <a:cs typeface="Calibri"/>
              </a:rPr>
              <a:t>that it is carried on in the hearts of believers by the presence and power of the Holy Spirit, the Sealer and Comforter</a:t>
            </a:r>
            <a:r>
              <a:rPr lang="en-US" sz="2400" dirty="0">
                <a:cs typeface="Calibri"/>
              </a:rPr>
              <a:t>, in the continual use of the appointed means especially the Word of God, self examination, self denial, watchfulness, and prayer. (Proverbs 4:18; </a:t>
            </a:r>
            <a:r>
              <a:rPr lang="en-US" sz="2400" b="1" u="sng" dirty="0">
                <a:cs typeface="Calibri"/>
              </a:rPr>
              <a:t>Matthew 26:41</a:t>
            </a:r>
            <a:r>
              <a:rPr lang="en-US" sz="2400" dirty="0">
                <a:cs typeface="Calibri"/>
              </a:rPr>
              <a:t>; Luke 9:23; 11:35; </a:t>
            </a:r>
            <a:r>
              <a:rPr lang="en-US" sz="2400" b="1" u="sng" dirty="0">
                <a:cs typeface="Calibri"/>
              </a:rPr>
              <a:t>John 3:6;</a:t>
            </a:r>
            <a:r>
              <a:rPr lang="en-US" sz="2400" dirty="0">
                <a:cs typeface="Calibri"/>
              </a:rPr>
              <a:t> </a:t>
            </a:r>
            <a:r>
              <a:rPr lang="en-US" sz="2400" b="1" u="sng" dirty="0">
                <a:cs typeface="Calibri"/>
              </a:rPr>
              <a:t>Second Corinthians 7:1</a:t>
            </a:r>
            <a:r>
              <a:rPr lang="en-US" sz="2400" dirty="0">
                <a:cs typeface="Calibri"/>
              </a:rPr>
              <a:t>; </a:t>
            </a:r>
            <a:r>
              <a:rPr lang="en-US" sz="2400" b="1" u="sng" dirty="0">
                <a:cs typeface="Calibri"/>
              </a:rPr>
              <a:t>13:5</a:t>
            </a:r>
            <a:r>
              <a:rPr lang="en-US" sz="2400" dirty="0">
                <a:cs typeface="Calibri"/>
              </a:rPr>
              <a:t>, 9; Ephesians 1:4; 4:11-12, 30; 6:18; Philippians 1:9-12; 2:12-13; 3:12-16; First Thessalonians 4:3; 5:23; Hebrews 6:1; First Peter 2:2; Second Peter 1:5-8; 3:18; First John 2:20).</a:t>
            </a:r>
          </a:p>
          <a:p>
            <a:endParaRPr lang="en-US" sz="22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89046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247</Words>
  <Application>Microsoft Office PowerPoint</Application>
  <PresentationFormat>Widescreen</PresentationFormat>
  <Paragraphs>28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How to Understand the Holy Spirit</vt:lpstr>
      <vt:lpstr>Who Is the Holy Spirit?</vt:lpstr>
      <vt:lpstr>Who Is the Holy Spirit?</vt:lpstr>
      <vt:lpstr>What are the Purposes of the Holy Spirit?</vt:lpstr>
      <vt:lpstr>What are the Purposes of the Holy Spirit?</vt:lpstr>
      <vt:lpstr>Regeneration</vt:lpstr>
      <vt:lpstr>Repentance and Faith</vt:lpstr>
      <vt:lpstr>Sanctification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 the Holy Spirit</dc:title>
  <dc:creator>Clarence Parks</dc:creator>
  <cp:lastModifiedBy>Clarence Parks</cp:lastModifiedBy>
  <cp:revision>282</cp:revision>
  <dcterms:created xsi:type="dcterms:W3CDTF">2019-02-05T11:17:46Z</dcterms:created>
  <dcterms:modified xsi:type="dcterms:W3CDTF">2019-02-12T22:03:01Z</dcterms:modified>
</cp:coreProperties>
</file>