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4" r:id="rId4"/>
    <p:sldId id="265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740B-DF67-4025-A17F-2D877BBEA8DE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FC3-49B3-41BF-A46D-24A08181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b="1"/>
              <a:t>What are the Purposes of the Holy Spirit?</a:t>
            </a:r>
            <a:endParaRPr lang="en-US" b="1"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>
                <a:cs typeface="Calibri"/>
              </a:rPr>
              <a:t>Communion</a:t>
            </a:r>
          </a:p>
          <a:p>
            <a:r>
              <a:rPr lang="en-US" sz="3200" b="1" dirty="0">
                <a:cs typeface="Calibri"/>
              </a:rPr>
              <a:t>Regeneration &amp; Renewal</a:t>
            </a:r>
          </a:p>
          <a:p>
            <a:r>
              <a:rPr lang="en-US" sz="3200" b="1" dirty="0">
                <a:cs typeface="Calibri"/>
              </a:rPr>
              <a:t>Assistance with “The Struggle”</a:t>
            </a:r>
            <a:endParaRPr lang="en-US" sz="3200" dirty="0">
              <a:cs typeface="Calibri"/>
            </a:endParaRPr>
          </a:p>
          <a:p>
            <a:r>
              <a:rPr lang="en-US" sz="3200" b="1" dirty="0">
                <a:cs typeface="Calibri"/>
              </a:rPr>
              <a:t>Repentance and Faith</a:t>
            </a:r>
          </a:p>
          <a:p>
            <a:r>
              <a:rPr lang="en-US" sz="3200" b="1" dirty="0">
                <a:cs typeface="Calibri"/>
              </a:rPr>
              <a:t>Sanctification</a:t>
            </a:r>
          </a:p>
          <a:p>
            <a:pPr marL="0" indent="0">
              <a:buNone/>
            </a:pPr>
            <a:endParaRPr lang="en-US" sz="1800" dirty="0">
              <a:cs typeface="Calibri"/>
            </a:endParaRPr>
          </a:p>
          <a:p>
            <a:endParaRPr lang="en-US" sz="1800" dirty="0">
              <a:cs typeface="Calibri"/>
            </a:endParaRPr>
          </a:p>
          <a:p>
            <a:pPr lvl="2"/>
            <a:endParaRPr lang="en-US" sz="18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 descr="A Centurion’s Faith in Jesus — Love in action | Laymanoint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2" r="-3" b="-3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4478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 dirty="0"/>
              <a:t>What are the Purposes of the Holy Spirit?</a:t>
            </a:r>
            <a:endParaRPr lang="en-US" sz="4100" dirty="0">
              <a:cs typeface="Calibri Light"/>
            </a:endParaRPr>
          </a:p>
        </p:txBody>
      </p:sp>
      <p:pic>
        <p:nvPicPr>
          <p:cNvPr id="2" name="Picture 1" descr="A close up of smoke&#10;&#10;Description generated with high confidence"/>
          <p:cNvPicPr>
            <a:picLocks noChangeAspect="1"/>
          </p:cNvPicPr>
          <p:nvPr/>
        </p:nvPicPr>
        <p:blipFill rotWithShape="1">
          <a:blip r:embed="rId2"/>
          <a:srcRect l="31445" r="4004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719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58612" y="2115116"/>
            <a:ext cx="7231225" cy="4658907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400" b="1" u="sng" dirty="0">
                <a:cs typeface="Calibri"/>
              </a:rPr>
              <a:t>Communion</a:t>
            </a:r>
            <a:r>
              <a:rPr lang="en-US" sz="2400" b="1" dirty="0">
                <a:cs typeface="Calibri"/>
              </a:rPr>
              <a:t>- 2 Corinthians 13:14</a:t>
            </a:r>
          </a:p>
          <a:p>
            <a:pPr lvl="1"/>
            <a:r>
              <a:rPr lang="en-US" b="1" dirty="0">
                <a:cs typeface="Calibri"/>
              </a:rPr>
              <a:t>Greek—</a:t>
            </a:r>
            <a:r>
              <a:rPr lang="en-US" dirty="0">
                <a:cs typeface="Calibri"/>
              </a:rPr>
              <a:t>means partnership, participation, fellowship; interaction, communication.</a:t>
            </a:r>
          </a:p>
          <a:p>
            <a:r>
              <a:rPr lang="en-US" sz="2600" b="1" dirty="0">
                <a:cs typeface="Calibri"/>
              </a:rPr>
              <a:t>It can also mean to bare inner witness </a:t>
            </a:r>
            <a:r>
              <a:rPr lang="en-US" sz="2600" i="1" dirty="0">
                <a:cs typeface="Calibri"/>
              </a:rPr>
              <a:t>(to testify of the existence of something).  </a:t>
            </a:r>
            <a:r>
              <a:rPr lang="en-US" sz="2600" b="1" dirty="0">
                <a:cs typeface="Calibri"/>
              </a:rPr>
              <a:t>Romans 8:14-17</a:t>
            </a:r>
          </a:p>
          <a:p>
            <a:r>
              <a:rPr lang="en-US" sz="2600" b="1" dirty="0">
                <a:cs typeface="Calibri"/>
              </a:rPr>
              <a:t>Communion (Inner witness) takes place in our:</a:t>
            </a:r>
          </a:p>
          <a:p>
            <a:pPr lvl="1"/>
            <a:r>
              <a:rPr lang="en-US" sz="2600" b="1" u="sng" dirty="0">
                <a:cs typeface="Calibri"/>
              </a:rPr>
              <a:t>Hearts</a:t>
            </a:r>
            <a:r>
              <a:rPr lang="en-US" sz="2600" b="1" dirty="0">
                <a:cs typeface="Calibri"/>
              </a:rPr>
              <a:t>-- Romans 5:5, Galatians 4:6</a:t>
            </a:r>
          </a:p>
          <a:p>
            <a:pPr lvl="1"/>
            <a:r>
              <a:rPr lang="en-US" sz="2600" b="1" u="sng" dirty="0">
                <a:cs typeface="Calibri"/>
              </a:rPr>
              <a:t>Minds</a:t>
            </a:r>
            <a:r>
              <a:rPr lang="en-US" sz="2600" b="1" dirty="0">
                <a:cs typeface="Calibri"/>
              </a:rPr>
              <a:t> (Conscience)-- Romans 9:1 [</a:t>
            </a:r>
            <a:r>
              <a:rPr lang="en-US" sz="2600" b="1" dirty="0" err="1">
                <a:cs typeface="Calibri"/>
              </a:rPr>
              <a:t>cp</a:t>
            </a:r>
            <a:r>
              <a:rPr lang="en-US" sz="2600" b="1" dirty="0">
                <a:cs typeface="Calibri"/>
              </a:rPr>
              <a:t>- 1 Tim 4:1-2]; Ephesians 1:15-21; John 14:16, 26</a:t>
            </a:r>
          </a:p>
          <a:p>
            <a:pPr lvl="1"/>
            <a:r>
              <a:rPr lang="en-US" sz="2600" b="1" u="sng" dirty="0">
                <a:cs typeface="Calibri"/>
              </a:rPr>
              <a:t>Souls</a:t>
            </a:r>
            <a:r>
              <a:rPr lang="en-US" sz="2600" b="1" dirty="0">
                <a:cs typeface="Calibri"/>
              </a:rPr>
              <a:t>– Jeremiah 31:25; [Satiate-</a:t>
            </a:r>
            <a:r>
              <a:rPr lang="en-US" sz="2600" i="1" dirty="0">
                <a:cs typeface="Calibri"/>
              </a:rPr>
              <a:t>Fill to the full</a:t>
            </a:r>
            <a:r>
              <a:rPr lang="en-US" sz="2600" b="1" dirty="0">
                <a:cs typeface="Calibri"/>
              </a:rPr>
              <a:t>]; Joel 2:28-29; Luke 24:49; Acts 1:8; [Endued- </a:t>
            </a:r>
            <a:r>
              <a:rPr lang="en-US" sz="2600" i="1" dirty="0">
                <a:cs typeface="Calibri"/>
              </a:rPr>
              <a:t>to be clothed with</a:t>
            </a:r>
            <a:r>
              <a:rPr lang="en-US" sz="2600" b="1" dirty="0">
                <a:cs typeface="Calibri"/>
              </a:rPr>
              <a:t>][Acts 2:1-4; 2:15-18] </a:t>
            </a:r>
            <a:r>
              <a:rPr lang="en-US" sz="2600" b="1">
                <a:cs typeface="Calibri"/>
              </a:rPr>
              <a:t>Ephesians 3:14-19; John 7:38.</a:t>
            </a:r>
            <a:endParaRPr lang="en-US" sz="2600" b="1" dirty="0">
              <a:cs typeface="Calibri"/>
            </a:endParaRPr>
          </a:p>
          <a:p>
            <a:pPr lvl="1"/>
            <a:r>
              <a:rPr lang="en-US" sz="2600" b="1" u="sng" dirty="0">
                <a:cs typeface="Calibri"/>
              </a:rPr>
              <a:t>Bodies</a:t>
            </a:r>
            <a:r>
              <a:rPr lang="en-US" sz="2600" b="1" dirty="0">
                <a:cs typeface="Calibri"/>
              </a:rPr>
              <a:t>: (Eyes, Ears, Mouth– 1 Corinthians 2:9-16; John 16:13-14; 1 Kings 19:9-12; Isaiah 30:21)</a:t>
            </a:r>
          </a:p>
          <a:p>
            <a:pPr lvl="1"/>
            <a:endParaRPr lang="en-US" sz="1700" b="1" dirty="0">
              <a:cs typeface="Calibri"/>
            </a:endParaRPr>
          </a:p>
          <a:p>
            <a:pPr marL="0" indent="0">
              <a:buNone/>
            </a:pPr>
            <a:endParaRPr lang="en-US" sz="1700" dirty="0">
              <a:cs typeface="Calibri"/>
            </a:endParaRPr>
          </a:p>
          <a:p>
            <a:endParaRPr lang="en-US" sz="1700" dirty="0">
              <a:cs typeface="Calibri"/>
            </a:endParaRPr>
          </a:p>
          <a:p>
            <a:pPr lvl="2"/>
            <a:endParaRPr lang="en-US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33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6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sz="3700" b="1">
                <a:solidFill>
                  <a:srgbClr val="FFFFFF"/>
                </a:solidFill>
              </a:rPr>
              <a:t>What are the Purposes of the Holy Spirit? </a:t>
            </a:r>
            <a:r>
              <a:rPr lang="en-US" sz="3700" b="1" i="1">
                <a:solidFill>
                  <a:srgbClr val="FFFFFF"/>
                </a:solidFill>
              </a:rPr>
              <a:t>To Assist in The Struggle</a:t>
            </a:r>
            <a:endParaRPr lang="en-US" sz="3700" i="1">
              <a:solidFill>
                <a:srgbClr val="FFFFFF"/>
              </a:solidFill>
              <a:cs typeface="Calibri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2" r="1" b="14369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31532" y="783771"/>
            <a:ext cx="3941857" cy="560851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sz="1900" b="1" u="sng" dirty="0">
              <a:solidFill>
                <a:srgbClr val="FFFFFF"/>
              </a:solidFill>
              <a:cs typeface="Calibri"/>
            </a:endParaRPr>
          </a:p>
          <a:p>
            <a:r>
              <a:rPr lang="en-US" sz="1900" b="1" u="sng" dirty="0">
                <a:solidFill>
                  <a:srgbClr val="FFFFFF"/>
                </a:solidFill>
                <a:cs typeface="Calibri"/>
              </a:rPr>
              <a:t>The Struggle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There are at two realms we have to deal with: the flesh and the Sprit. John 3:6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The Spirit and Flesh are contrary to each other. Galatians 5:16-18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Flesh is Weak Even though The Spirit is Willing.  Therefore, we need some help. Matthew 26:41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need help with the flesh because the flesh is not profitable. John 6:63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have to deal with the flesh because it blocks us from entering into God’s presence. 1 Corinthians 1:29, Romans 8:8</a:t>
            </a:r>
          </a:p>
          <a:p>
            <a:r>
              <a:rPr lang="en-US" sz="2300" dirty="0">
                <a:solidFill>
                  <a:srgbClr val="FFFFFF"/>
                </a:solidFill>
                <a:cs typeface="Calibri"/>
              </a:rPr>
              <a:t>We are wrestling with a crafty opponent. Ephesians 6:12</a:t>
            </a:r>
          </a:p>
          <a:p>
            <a:endParaRPr lang="en-US" sz="2300" dirty="0">
              <a:solidFill>
                <a:srgbClr val="FFFFFF"/>
              </a:solidFill>
              <a:cs typeface="Calibri"/>
            </a:endParaRPr>
          </a:p>
          <a:p>
            <a:pPr lvl="1"/>
            <a:endParaRPr lang="en-US" sz="1400" b="1" dirty="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1400" dirty="0">
              <a:solidFill>
                <a:srgbClr val="FFFFFF"/>
              </a:solidFill>
              <a:cs typeface="Calibri"/>
            </a:endParaRPr>
          </a:p>
          <a:p>
            <a:endParaRPr lang="en-US" sz="1400" dirty="0">
              <a:solidFill>
                <a:srgbClr val="FFFFFF"/>
              </a:solidFill>
              <a:cs typeface="Calibri"/>
            </a:endParaRPr>
          </a:p>
          <a:p>
            <a:pPr lvl="2"/>
            <a:endParaRPr lang="en-US" sz="14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40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8" b="27644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295" y="4555373"/>
            <a:ext cx="4828949" cy="1509931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What are the Purposes of the Holy Spirit? </a:t>
            </a:r>
            <a:r>
              <a:rPr lang="en-US" sz="3400" b="1" i="1">
                <a:solidFill>
                  <a:srgbClr val="000000"/>
                </a:solidFill>
              </a:rPr>
              <a:t>To Assist in The Struggle</a:t>
            </a:r>
            <a:endParaRPr lang="en-US" sz="3400" i="1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49077" y="4440555"/>
            <a:ext cx="6550090" cy="2341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u="sng" dirty="0">
                <a:solidFill>
                  <a:srgbClr val="000000"/>
                </a:solidFill>
                <a:cs typeface="Calibri"/>
              </a:rPr>
              <a:t>The Strategy for The Struggle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Romans 7:14-25 </a:t>
            </a:r>
            <a:r>
              <a:rPr lang="en-US" sz="1800" dirty="0">
                <a:solidFill>
                  <a:srgbClr val="000000"/>
                </a:solidFill>
                <a:cs typeface="Calibri"/>
              </a:rPr>
              <a:t>(Handout)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Romans 8:5-13 </a:t>
            </a:r>
            <a:r>
              <a:rPr lang="en-US" sz="1800" i="1" dirty="0">
                <a:solidFill>
                  <a:srgbClr val="000000"/>
                </a:solidFill>
                <a:cs typeface="Calibri"/>
              </a:rPr>
              <a:t>(Flesh = Carnality); is a function of what we think about.</a:t>
            </a:r>
          </a:p>
          <a:p>
            <a:r>
              <a:rPr lang="en-US" sz="1800" b="1" dirty="0">
                <a:solidFill>
                  <a:srgbClr val="000000"/>
                </a:solidFill>
                <a:cs typeface="Calibri"/>
              </a:rPr>
              <a:t>Mortify = Greek– </a:t>
            </a:r>
            <a:r>
              <a:rPr lang="en-US" sz="1800" i="1" dirty="0">
                <a:solidFill>
                  <a:srgbClr val="000000"/>
                </a:solidFill>
                <a:cs typeface="Calibri"/>
              </a:rPr>
              <a:t>to make to die, i.e. destroy, render extinct; b.) by death to be liberated from the bond of anything, literally to be made dead.</a:t>
            </a:r>
          </a:p>
          <a:p>
            <a:pPr marL="0" indent="0">
              <a:buNone/>
            </a:pPr>
            <a:endParaRPr lang="en-US" sz="1100" dirty="0">
              <a:solidFill>
                <a:srgbClr val="000000"/>
              </a:solidFill>
              <a:cs typeface="Calibri"/>
            </a:endParaRPr>
          </a:p>
          <a:p>
            <a:endParaRPr lang="en-US" sz="1100" dirty="0">
              <a:solidFill>
                <a:srgbClr val="000000"/>
              </a:solidFill>
              <a:cs typeface="Calibri"/>
            </a:endParaRPr>
          </a:p>
          <a:p>
            <a:pPr lvl="2"/>
            <a:endParaRPr lang="en-US" sz="11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58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352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are the Purposes of the Holy Spirit?</vt:lpstr>
      <vt:lpstr>What are the Purposes of the Holy Spirit?</vt:lpstr>
      <vt:lpstr>What are the Purposes of the Holy Spirit? To Assist in The Struggle</vt:lpstr>
      <vt:lpstr>What are the Purposes of the Holy Spirit? To Assist in The Struggle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Holy Spirit</dc:title>
  <dc:creator>Clarence Parks</dc:creator>
  <cp:lastModifiedBy>Clarence Parks</cp:lastModifiedBy>
  <cp:revision>299</cp:revision>
  <cp:lastPrinted>2019-02-28T14:28:16Z</cp:lastPrinted>
  <dcterms:created xsi:type="dcterms:W3CDTF">2019-02-05T11:17:46Z</dcterms:created>
  <dcterms:modified xsi:type="dcterms:W3CDTF">2019-03-12T18:33:06Z</dcterms:modified>
</cp:coreProperties>
</file>